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sldIdLst>
    <p:sldId id="413" r:id="rId2"/>
    <p:sldId id="409" r:id="rId3"/>
    <p:sldId id="258" r:id="rId4"/>
    <p:sldId id="421" r:id="rId5"/>
    <p:sldId id="415" r:id="rId6"/>
    <p:sldId id="402" r:id="rId7"/>
    <p:sldId id="400" r:id="rId8"/>
    <p:sldId id="401" r:id="rId9"/>
    <p:sldId id="403" r:id="rId10"/>
    <p:sldId id="404" r:id="rId11"/>
    <p:sldId id="405" r:id="rId12"/>
    <p:sldId id="416" r:id="rId13"/>
    <p:sldId id="419" r:id="rId14"/>
    <p:sldId id="259" r:id="rId15"/>
    <p:sldId id="260" r:id="rId16"/>
    <p:sldId id="420" r:id="rId17"/>
    <p:sldId id="407" r:id="rId18"/>
    <p:sldId id="408" r:id="rId19"/>
    <p:sldId id="410" r:id="rId20"/>
    <p:sldId id="411" r:id="rId21"/>
    <p:sldId id="412" r:id="rId22"/>
    <p:sldId id="398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Light" pitchFamily="2" charset="0"/>
      <p:regular r:id="rId35"/>
      <p:italic r:id="rId36"/>
    </p:embeddedFont>
    <p:embeddedFont>
      <p:font typeface="Raleway Medium" pitchFamily="2" charset="0"/>
      <p:regular r:id="rId37"/>
      <p: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lton, L, Dr [lbolton@sun.ac.za]" initials="BLD[" lastIdx="10" clrIdx="0">
    <p:extLst>
      <p:ext uri="{19B8F6BF-5375-455C-9EA6-DF929625EA0E}">
        <p15:presenceInfo xmlns:p15="http://schemas.microsoft.com/office/powerpoint/2012/main" userId="S::lbolton@sun.ac.za::8e2ed705-8a28-4917-ae91-4fc350b582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962"/>
    <a:srgbClr val="4D5356"/>
    <a:srgbClr val="000000"/>
    <a:srgbClr val="461B2B"/>
    <a:srgbClr val="FFFFFF"/>
    <a:srgbClr val="E2D6C0"/>
    <a:srgbClr val="8B2346"/>
    <a:srgbClr val="461A2B"/>
    <a:srgbClr val="F1EBDF"/>
    <a:srgbClr val="ECE7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DC675-1694-428F-8A18-3DB91DEBE42F}" v="798" dt="2022-08-29T13:37:00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3"/>
    <p:restoredTop sz="88853" autoAdjust="0"/>
  </p:normalViewPr>
  <p:slideViewPr>
    <p:cSldViewPr snapToGrid="0" snapToObjects="1" showGuides="1">
      <p:cViewPr varScale="1">
        <p:scale>
          <a:sx n="60" d="100"/>
          <a:sy n="60" d="100"/>
        </p:scale>
        <p:origin x="180" y="40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6T13:13:04.937" idx="9">
    <p:pos x="6369" y="924"/>
    <p:text>This won's be the same as R studio.  Go to R and check version for it explicitly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8/29/2022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2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GB" sz="3200" b="1" i="1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lang="en-GB" sz="3200" b="1" i="0" kern="1200" dirty="0">
                <a:solidFill>
                  <a:schemeClr val="accent1"/>
                </a:solidFill>
                <a:latin typeface="Raleway" panose="020B0503030101060003" pitchFamily="34" charset="77"/>
                <a:ea typeface="+mj-ea"/>
                <a:cs typeface="+mj-cs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Raleway Medium" panose="020B0503030101060003" pitchFamily="34" charset="77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2"/>
                </a:solidFill>
                <a:latin typeface="Raleway Medium" panose="020B0503030101060003" pitchFamily="34" charset="77"/>
              </a:rPr>
              <a:t>Division | Centre | Unit Name</a:t>
            </a: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anose="020B0403030101060003" pitchFamily="34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.who.int/news/experts-caution-against-stagnationimmunization-coverage-afric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icd.ac.za/wpcontent/uploads/2022/06/Measles-Vaccine-FAQ-_20220608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8DD746-59A7-4C23-852C-B4583E04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1562987"/>
            <a:ext cx="11089399" cy="4674184"/>
          </a:xfrm>
        </p:spPr>
        <p:txBody>
          <a:bodyPr/>
          <a:lstStyle/>
          <a:p>
            <a:pPr algn="ctr"/>
            <a:r>
              <a:rPr lang="en-US" sz="3200" dirty="0"/>
              <a:t>Implementation of the age-structured SEIR epidemiology model for measles vaccination strategies</a:t>
            </a:r>
            <a:br>
              <a:rPr lang="en-US" sz="3200" dirty="0"/>
            </a:br>
            <a:br>
              <a:rPr lang="en-US" sz="3200" dirty="0"/>
            </a:br>
            <a:r>
              <a:rPr lang="en-US" sz="2200" dirty="0"/>
              <a:t>Ziyabukwa Mthi</a:t>
            </a:r>
            <a:br>
              <a:rPr lang="en-US" sz="1600" dirty="0"/>
            </a:br>
            <a:br>
              <a:rPr lang="en-US" sz="1600" dirty="0"/>
            </a:br>
            <a:r>
              <a:rPr lang="en-US" sz="1800" dirty="0"/>
              <a:t>Supervisor: Dr L. Bolton</a:t>
            </a:r>
            <a:br>
              <a:rPr lang="en-US" sz="1800" dirty="0"/>
            </a:br>
            <a:r>
              <a:rPr lang="en-US" sz="1800" dirty="0"/>
              <a:t>Co-supervisor: Mr. J. Bingham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Department of Mathematical Sciences</a:t>
            </a:r>
            <a:br>
              <a:rPr lang="en-US" sz="1800" dirty="0"/>
            </a:br>
            <a:r>
              <a:rPr lang="en-US" sz="1800" dirty="0"/>
              <a:t>Stellenbosch University</a:t>
            </a:r>
            <a:br>
              <a:rPr lang="en-US" sz="1800" dirty="0"/>
            </a:br>
            <a:r>
              <a:rPr lang="en-US" sz="1800" dirty="0"/>
              <a:t>South Africa</a:t>
            </a:r>
            <a:br>
              <a:rPr lang="en-US" sz="1800" dirty="0"/>
            </a:br>
            <a:r>
              <a:rPr lang="en-US" sz="1800" dirty="0"/>
              <a:t>30 August 2022</a:t>
            </a:r>
            <a:br>
              <a:rPr lang="en-US" sz="1800" dirty="0"/>
            </a:br>
            <a:endParaRPr lang="en-ZA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31BBD-E288-AFCB-378C-052C4E8664A6}"/>
              </a:ext>
            </a:extLst>
          </p:cNvPr>
          <p:cNvSpPr txBox="1"/>
          <p:nvPr/>
        </p:nvSpPr>
        <p:spPr>
          <a:xfrm>
            <a:off x="9172933" y="4045062"/>
            <a:ext cx="1930977" cy="1705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00AFD46-4872-82E8-C728-559AFBFB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389" y="432748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C0A358-33E1-4E24-B5A5-3F40F97B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673332" cy="5103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sz="2200" dirty="0">
                <a:latin typeface="+mn-lt"/>
                <a:cs typeface="Calibri Light"/>
              </a:rPr>
              <a:t>Determine the effectiveness of vaccination strategies and measles eradication targets for future predictions.</a:t>
            </a:r>
          </a:p>
          <a:p>
            <a:pPr algn="just">
              <a:spcBef>
                <a:spcPts val="0"/>
              </a:spcBef>
            </a:pPr>
            <a:endParaRPr lang="en-US" sz="2200" dirty="0">
              <a:latin typeface="+mn-lt"/>
            </a:endParaRPr>
          </a:p>
          <a:p>
            <a:pPr algn="just">
              <a:spcBef>
                <a:spcPts val="0"/>
              </a:spcBef>
            </a:pPr>
            <a:r>
              <a:rPr lang="en-US" sz="2200" dirty="0">
                <a:latin typeface="+mn-lt"/>
              </a:rPr>
              <a:t>Assist in the analysis of the </a:t>
            </a:r>
            <a:r>
              <a:rPr lang="en-US" sz="2200" b="1" dirty="0">
                <a:latin typeface="+mn-lt"/>
              </a:rPr>
              <a:t>immune profile of the population </a:t>
            </a:r>
            <a:r>
              <a:rPr lang="en-US" sz="2200" dirty="0">
                <a:latin typeface="+mn-lt"/>
              </a:rPr>
              <a:t>and in each age group to establish the baseline and make projections.</a:t>
            </a:r>
          </a:p>
          <a:p>
            <a:pPr algn="just">
              <a:spcBef>
                <a:spcPts val="0"/>
              </a:spcBef>
            </a:pPr>
            <a:endParaRPr lang="en-US" sz="2200" dirty="0">
              <a:latin typeface="+mn-lt"/>
            </a:endParaRPr>
          </a:p>
          <a:p>
            <a:pPr algn="just">
              <a:spcBef>
                <a:spcPts val="0"/>
              </a:spcBef>
            </a:pPr>
            <a:r>
              <a:rPr lang="en-US" sz="2200" dirty="0">
                <a:latin typeface="+mn-lt"/>
              </a:rPr>
              <a:t>The effect of </a:t>
            </a:r>
            <a:r>
              <a:rPr lang="en-US" sz="2200" b="1" dirty="0">
                <a:latin typeface="+mn-lt"/>
              </a:rPr>
              <a:t>increasing vaccine coverage to 95% </a:t>
            </a:r>
            <a:r>
              <a:rPr lang="en-US" sz="2200" dirty="0">
                <a:latin typeface="+mn-lt"/>
              </a:rPr>
              <a:t>or greater.</a:t>
            </a:r>
          </a:p>
          <a:p>
            <a:pPr algn="just">
              <a:spcBef>
                <a:spcPts val="0"/>
              </a:spcBef>
            </a:pPr>
            <a:endParaRPr lang="en-US" sz="2200" dirty="0">
              <a:latin typeface="+mn-lt"/>
            </a:endParaRPr>
          </a:p>
          <a:p>
            <a:pPr algn="just">
              <a:spcBef>
                <a:spcPts val="0"/>
              </a:spcBef>
            </a:pPr>
            <a:r>
              <a:rPr lang="en-US" sz="2200" dirty="0">
                <a:latin typeface="+mn-lt"/>
              </a:rPr>
              <a:t>The </a:t>
            </a:r>
            <a:r>
              <a:rPr lang="en-US" sz="2200" b="1" dirty="0">
                <a:latin typeface="+mn-lt"/>
              </a:rPr>
              <a:t>impact of increasing the efficacy </a:t>
            </a:r>
            <a:r>
              <a:rPr lang="en-US" sz="2200" dirty="0">
                <a:latin typeface="+mn-lt"/>
              </a:rPr>
              <a:t>of two doses in reducing the effectiveness of measles incidence.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C7C88-B05E-451E-9254-59890529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47" y="615393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Study benefits </a:t>
            </a:r>
          </a:p>
        </p:txBody>
      </p:sp>
    </p:spTree>
    <p:extLst>
      <p:ext uri="{BB962C8B-B14F-4D97-AF65-F5344CB8AC3E}">
        <p14:creationId xmlns:p14="http://schemas.microsoft.com/office/powerpoint/2010/main" val="262761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01FDC-12E6-4CE2-A923-FDFE78CB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1517388" cy="4414600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+mn-lt"/>
              </a:rPr>
              <a:t>Model is </a:t>
            </a:r>
            <a:r>
              <a:rPr lang="en-US" sz="2200" b="1" dirty="0">
                <a:latin typeface="+mn-lt"/>
              </a:rPr>
              <a:t>deterministic</a:t>
            </a:r>
            <a:r>
              <a:rPr lang="en-US" sz="2200" dirty="0">
                <a:latin typeface="+mn-lt"/>
              </a:rPr>
              <a:t> and </a:t>
            </a:r>
            <a:r>
              <a:rPr lang="en-US" sz="2200" b="1" dirty="0">
                <a:latin typeface="+mn-lt"/>
              </a:rPr>
              <a:t>compartmental</a:t>
            </a:r>
            <a:r>
              <a:rPr lang="en-US" sz="2200" dirty="0">
                <a:latin typeface="+mn-lt"/>
              </a:rPr>
              <a:t>.</a:t>
            </a:r>
          </a:p>
          <a:p>
            <a:pPr algn="just"/>
            <a:r>
              <a:rPr lang="en-US" sz="2200" b="1" dirty="0">
                <a:latin typeface="+mn-lt"/>
              </a:rPr>
              <a:t>Host</a:t>
            </a:r>
            <a:r>
              <a:rPr lang="en-US" sz="2200" dirty="0">
                <a:latin typeface="+mn-lt"/>
              </a:rPr>
              <a:t> population is </a:t>
            </a:r>
            <a:r>
              <a:rPr lang="en-US" sz="2200" b="1" dirty="0">
                <a:latin typeface="+mn-lt"/>
              </a:rPr>
              <a:t>homogeneously mixed</a:t>
            </a:r>
            <a:r>
              <a:rPr lang="en-US" sz="2200" dirty="0">
                <a:latin typeface="+mn-lt"/>
              </a:rPr>
              <a:t>.</a:t>
            </a:r>
          </a:p>
          <a:p>
            <a:pPr algn="just"/>
            <a:r>
              <a:rPr lang="en-US" sz="2200" b="1" dirty="0">
                <a:latin typeface="+mn-lt"/>
              </a:rPr>
              <a:t>Per capita natural death and birth rates </a:t>
            </a:r>
            <a:r>
              <a:rPr lang="en-US" sz="2200" dirty="0">
                <a:latin typeface="+mn-lt"/>
              </a:rPr>
              <a:t>are both </a:t>
            </a:r>
            <a:r>
              <a:rPr lang="en-US" sz="2200" b="1" dirty="0">
                <a:latin typeface="+mn-lt"/>
              </a:rPr>
              <a:t>consistent</a:t>
            </a:r>
            <a:r>
              <a:rPr lang="en-US" sz="2200" dirty="0">
                <a:latin typeface="+mn-lt"/>
              </a:rPr>
              <a:t> over time.</a:t>
            </a:r>
          </a:p>
          <a:p>
            <a:pPr algn="just"/>
            <a:r>
              <a:rPr lang="en-US" sz="2200" b="1" dirty="0">
                <a:latin typeface="+mn-lt"/>
              </a:rPr>
              <a:t>Infants</a:t>
            </a:r>
            <a:r>
              <a:rPr lang="en-US" sz="2200" dirty="0">
                <a:latin typeface="+mn-lt"/>
              </a:rPr>
              <a:t> who receive the </a:t>
            </a:r>
            <a:r>
              <a:rPr lang="en-US" sz="2200" b="1" dirty="0">
                <a:latin typeface="+mn-lt"/>
              </a:rPr>
              <a:t>first and second doses </a:t>
            </a:r>
            <a:r>
              <a:rPr lang="en-US" sz="2200" dirty="0">
                <a:latin typeface="+mn-lt"/>
              </a:rPr>
              <a:t>of the vaccine consecutively develop a </a:t>
            </a:r>
            <a:r>
              <a:rPr lang="en-US" sz="2200" b="1" dirty="0">
                <a:latin typeface="+mn-lt"/>
              </a:rPr>
              <a:t>permanent immunity</a:t>
            </a:r>
            <a:r>
              <a:rPr lang="en-US" sz="2200" dirty="0">
                <a:latin typeface="+mn-lt"/>
              </a:rPr>
              <a:t> to the disease.</a:t>
            </a:r>
          </a:p>
          <a:p>
            <a:pPr algn="just"/>
            <a:r>
              <a:rPr lang="en-US" sz="2200" dirty="0">
                <a:latin typeface="+mn-lt"/>
              </a:rPr>
              <a:t>A </a:t>
            </a:r>
            <a:r>
              <a:rPr lang="en-US" sz="2200" b="1" dirty="0">
                <a:latin typeface="+mn-lt"/>
              </a:rPr>
              <a:t>host</a:t>
            </a:r>
            <a:r>
              <a:rPr lang="en-US" sz="2200" dirty="0">
                <a:latin typeface="+mn-lt"/>
              </a:rPr>
              <a:t> population of a </a:t>
            </a:r>
            <a:r>
              <a:rPr lang="en-US" sz="2200" b="1" dirty="0">
                <a:latin typeface="+mn-lt"/>
              </a:rPr>
              <a:t>constant</a:t>
            </a:r>
            <a:r>
              <a:rPr lang="en-US" sz="2200" dirty="0">
                <a:latin typeface="+mn-lt"/>
              </a:rPr>
              <a:t> size.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93BDA-F928-4DEF-BD2F-18DFF596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2F408E-6D74-423E-8CC4-49D589C0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17" y="671931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206224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3D734A-ECD6-40E5-9F55-25DB6511D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7" y="2098627"/>
            <a:ext cx="11538653" cy="4414600"/>
          </a:xfrm>
        </p:spPr>
        <p:txBody>
          <a:bodyPr>
            <a:normAutofit/>
          </a:bodyPr>
          <a:lstStyle/>
          <a:p>
            <a:r>
              <a:rPr lang="en-US" dirty="0"/>
              <a:t>Developed SEIR model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Proportion of infants who received first dose of vaccine join the recovered class 1.</a:t>
            </a:r>
          </a:p>
          <a:p>
            <a:pPr algn="just"/>
            <a:r>
              <a:rPr lang="en-US" sz="2400" dirty="0">
                <a:latin typeface="+mn-lt"/>
              </a:rPr>
              <a:t>Infants who received second dose of vaccine join the recovered class 2.</a:t>
            </a:r>
          </a:p>
          <a:p>
            <a:pPr algn="just"/>
            <a:r>
              <a:rPr lang="en-US" sz="2400" dirty="0">
                <a:latin typeface="+mn-lt"/>
              </a:rPr>
              <a:t>Infant will be protected from measles by a successful vaccination</a:t>
            </a:r>
            <a:endParaRPr lang="en-US" dirty="0"/>
          </a:p>
          <a:p>
            <a:endParaRPr lang="en-US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47EE5-6194-45D2-B39F-1A4637DC62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406EBA-159A-49EE-9CDA-42BA75AD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21" y="735039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62570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ACC7D8-5FB5-47E9-8300-BE28F934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200" dirty="0">
                <a:latin typeface="+mn-lt"/>
                <a:cs typeface="Calibri Light"/>
              </a:rPr>
              <a:t>The </a:t>
            </a:r>
            <a:r>
              <a:rPr lang="en-US" sz="2200" b="1" dirty="0">
                <a:latin typeface="+mn-lt"/>
                <a:cs typeface="Calibri Light"/>
              </a:rPr>
              <a:t>efficacy</a:t>
            </a:r>
            <a:r>
              <a:rPr lang="en-US" sz="2200" dirty="0">
                <a:latin typeface="+mn-lt"/>
                <a:cs typeface="Calibri Light"/>
              </a:rPr>
              <a:t> of two doses of the measles vaccine ranges from 93% to 99%.</a:t>
            </a:r>
          </a:p>
          <a:p>
            <a:pPr algn="just">
              <a:spcBef>
                <a:spcPts val="0"/>
              </a:spcBef>
            </a:pPr>
            <a:r>
              <a:rPr lang="en-US" sz="2200" b="1" dirty="0">
                <a:latin typeface="+mn-lt"/>
                <a:cs typeface="Calibri Light"/>
              </a:rPr>
              <a:t>Vaccine coverage  </a:t>
            </a:r>
            <a:r>
              <a:rPr lang="en-US" sz="2200" dirty="0">
                <a:latin typeface="+mn-lt"/>
                <a:cs typeface="Calibri Light"/>
              </a:rPr>
              <a:t>averaged 71,7% at 6 months and 76.4% at 12 months.</a:t>
            </a:r>
          </a:p>
          <a:p>
            <a:pPr algn="just">
              <a:spcBef>
                <a:spcPts val="0"/>
              </a:spcBef>
            </a:pPr>
            <a:endParaRPr lang="en-US" sz="2200" dirty="0">
              <a:latin typeface="+mn-lt"/>
              <a:cs typeface="Calibri Light"/>
            </a:endParaRPr>
          </a:p>
          <a:p>
            <a:pPr algn="just"/>
            <a:r>
              <a:rPr lang="en-US" sz="2200" dirty="0">
                <a:latin typeface="+mn-lt"/>
                <a:cs typeface="Calibri Light"/>
              </a:rPr>
              <a:t>Develop a </a:t>
            </a:r>
            <a:r>
              <a:rPr lang="en-US" sz="2200" b="1" dirty="0">
                <a:latin typeface="+mn-lt"/>
                <a:cs typeface="Calibri Light"/>
              </a:rPr>
              <a:t>two-dose vaccination model </a:t>
            </a:r>
            <a:r>
              <a:rPr lang="en-US" sz="2200" dirty="0">
                <a:latin typeface="+mn-lt"/>
                <a:cs typeface="Calibri Light"/>
              </a:rPr>
              <a:t>with </a:t>
            </a:r>
            <a:r>
              <a:rPr lang="en-US" sz="2200" b="1" dirty="0">
                <a:latin typeface="+mn-lt"/>
                <a:cs typeface="Calibri Light"/>
              </a:rPr>
              <a:t>two age groups </a:t>
            </a:r>
            <a:r>
              <a:rPr lang="en-US" sz="2200" dirty="0">
                <a:latin typeface="+mn-lt"/>
                <a:cs typeface="Calibri Light"/>
              </a:rPr>
              <a:t>to study the vaccination strategies for measles epidemics</a:t>
            </a:r>
            <a:endParaRPr lang="en-ZA" sz="2200" dirty="0">
              <a:latin typeface="+mn-lt"/>
              <a:cs typeface="Calibri Light"/>
            </a:endParaRPr>
          </a:p>
          <a:p>
            <a:endParaRPr lang="en-ZA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3E07-57DB-4D5E-858D-5032726E7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571625"/>
            <a:ext cx="11122470" cy="4531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 of measles vaccination methods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540E4-2904-4D60-9086-068B086E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12" y="662056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51870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C3C5D-6857-EC46-A56F-65F7E926F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2008991"/>
            <a:ext cx="4065561" cy="5059179"/>
          </a:xfrm>
        </p:spPr>
        <p:txBody>
          <a:bodyPr>
            <a:normAutofit/>
          </a:bodyPr>
          <a:lstStyle/>
          <a:p>
            <a:r>
              <a:rPr lang="en-ZA" sz="1800" b="1" dirty="0">
                <a:solidFill>
                  <a:schemeClr val="tx1"/>
                </a:solidFill>
                <a:effectLst/>
                <a:latin typeface="+mn-lt"/>
                <a:ea typeface="CMBX10"/>
                <a:cs typeface="Arial" panose="020B0604020202020204" pitchFamily="34" charset="0"/>
              </a:rPr>
              <a:t>Measles vaccination model</a:t>
            </a:r>
            <a:endParaRPr lang="en-ZA" sz="1800" dirty="0">
              <a:solidFill>
                <a:schemeClr val="tx1"/>
              </a:solidFill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Subdivide the </a:t>
            </a:r>
            <a:r>
              <a:rPr lang="en-US" sz="1800" b="1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host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 population into </a:t>
            </a:r>
            <a:r>
              <a:rPr lang="en-US" sz="1800" b="1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two age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groups,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Considering </a:t>
            </a:r>
            <a:r>
              <a:rPr lang="en-US" sz="1800" b="1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age-specific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differences in vaccination schedules, mortality, and contact patterns</a:t>
            </a:r>
            <a:endParaRPr lang="en-GB" sz="1800" dirty="0">
              <a:solidFill>
                <a:schemeClr val="tx1"/>
              </a:solidFill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60DB9-999F-424E-BBDA-8A1F34F6C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46" y="658699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GB" sz="4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98804-47A4-4E2F-AC58-137780273853}"/>
              </a:ext>
            </a:extLst>
          </p:cNvPr>
          <p:cNvSpPr txBox="1"/>
          <p:nvPr/>
        </p:nvSpPr>
        <p:spPr>
          <a:xfrm>
            <a:off x="5457825" y="5337370"/>
            <a:ext cx="55625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Figure 1: Model diagram for a measles vaccination model with two age group</a:t>
            </a:r>
            <a:r>
              <a:rPr lang="en-US" sz="1200" dirty="0">
                <a:latin typeface="Calibri Light"/>
                <a:cs typeface="Calibri Light"/>
              </a:rPr>
              <a:t>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91215A-4989-480D-9016-59073FD6D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4229" y="989815"/>
            <a:ext cx="6771629" cy="4429129"/>
          </a:xfrm>
        </p:spPr>
      </p:pic>
    </p:spTree>
    <p:extLst>
      <p:ext uri="{BB962C8B-B14F-4D97-AF65-F5344CB8AC3E}">
        <p14:creationId xmlns:p14="http://schemas.microsoft.com/office/powerpoint/2010/main" val="108526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CEDB83-B08C-4AEC-A1D3-17C735C0088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7249726" y="2177406"/>
            <a:ext cx="6609851" cy="269676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76FF52-4B5E-2842-874D-7FF826AF4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0" dirty="0">
                <a:solidFill>
                  <a:schemeClr val="tx1"/>
                </a:solidFill>
              </a:rPr>
              <a:t>Differential equations for age group 2:</a:t>
            </a:r>
            <a:endParaRPr lang="en-GB" i="0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A4E4EF-AB8D-41E3-96EE-EFE98B2F2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0050" y="2195312"/>
            <a:ext cx="6609851" cy="26788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BD299-8D12-C64C-8619-8C7B59BBF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Differential equations for age group 1: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3A44A-AFA8-2F47-AD11-3C2F4937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7" y="507743"/>
            <a:ext cx="5367782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103842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E15B6-BA14-95E2-7BD0-FD812C5D5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Raleway Medium"/>
              </a:rPr>
              <a:t>Model parameters and estimated values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E8E540-025F-0195-9B00-379F1E4D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</a:rPr>
              <a:t>Methods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6393A6-9DA0-E2AA-2057-C36E09E4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5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2D4C7-91B1-4408-871E-2F6E97A3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1453592" cy="4414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State variables from published data</a:t>
            </a:r>
          </a:p>
          <a:p>
            <a:r>
              <a:rPr lang="en-US" dirty="0">
                <a:latin typeface="+mn-lt"/>
              </a:rPr>
              <a:t>Estimated parameters by fitting model outcomes to measles data.</a:t>
            </a:r>
            <a:endParaRPr lang="en-ZA" dirty="0">
              <a:latin typeface="+mn-lt"/>
            </a:endParaRPr>
          </a:p>
          <a:p>
            <a:r>
              <a:rPr lang="en-US" dirty="0">
                <a:latin typeface="+mn-lt"/>
              </a:rPr>
              <a:t>Reported annual incidence of measles.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F944-E2C0-4E9C-81EC-E176BD1E3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Parameter’s estimation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299C5-7F2A-4CD0-82C7-A6B6C3C5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75" y="683084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372928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4BCC47-B858-430E-877D-59A70A9CC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1262206" cy="4414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Evaluate sustained effort of measles vaccination strategies.</a:t>
            </a:r>
          </a:p>
          <a:p>
            <a:r>
              <a:rPr lang="en-US" dirty="0">
                <a:latin typeface="+mn-lt"/>
              </a:rPr>
              <a:t>Examine the fraction of population that is protected by vaccination.</a:t>
            </a:r>
          </a:p>
          <a:p>
            <a:r>
              <a:rPr lang="en-US" dirty="0">
                <a:latin typeface="+mn-lt"/>
              </a:rPr>
              <a:t>Examine the fraction that is protected by immunity due to past infection.</a:t>
            </a:r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988E1-5A4E-42E2-BDE7-D401737FB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Immune profile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FB649-129B-462D-931E-AE4B2987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47" y="683084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Methods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328398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ADF941-8C9B-491E-A0B3-31D0F964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1251574" cy="4414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Explore different scenarios in which the vaccine coverage rate.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Implement the efficacy of 95% to the first dose that is administered to 6 months old</a:t>
            </a:r>
            <a:endParaRPr lang="en-ZA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7CAD9-B169-48E1-9FED-FACD2D00A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Improving vaccination coverage for measles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04B0B5-DEED-4159-B635-20BF39FC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10" y="564306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1799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B9E2B8-5B76-4FCA-9DB0-1A06BE8F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76375"/>
            <a:ext cx="3891407" cy="5036852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+mn-lt"/>
              </a:rPr>
              <a:t>Introduction </a:t>
            </a:r>
          </a:p>
          <a:p>
            <a:r>
              <a:rPr lang="en-US" sz="2200" b="1" dirty="0">
                <a:latin typeface="+mn-lt"/>
              </a:rPr>
              <a:t>Research question</a:t>
            </a:r>
          </a:p>
          <a:p>
            <a:r>
              <a:rPr lang="en-US" sz="2200" b="1" dirty="0">
                <a:latin typeface="+mn-lt"/>
              </a:rPr>
              <a:t>Aim of the research</a:t>
            </a:r>
          </a:p>
          <a:p>
            <a:r>
              <a:rPr lang="en-US" sz="2200" b="1" dirty="0">
                <a:latin typeface="+mn-lt"/>
              </a:rPr>
              <a:t>Main objectives of the research</a:t>
            </a:r>
            <a:endParaRPr lang="en-ZA" sz="2200" b="1" dirty="0">
              <a:latin typeface="+mn-lt"/>
            </a:endParaRPr>
          </a:p>
          <a:p>
            <a:r>
              <a:rPr lang="en-ZA" sz="2200" b="1" dirty="0">
                <a:latin typeface="+mn-lt"/>
              </a:rPr>
              <a:t>Study benefits</a:t>
            </a:r>
          </a:p>
          <a:p>
            <a:r>
              <a:rPr lang="en-ZA" sz="2200" b="1" dirty="0">
                <a:latin typeface="+mn-lt"/>
              </a:rPr>
              <a:t>Mathematical model</a:t>
            </a:r>
          </a:p>
          <a:p>
            <a:r>
              <a:rPr lang="en-ZA" sz="2200" b="1" dirty="0">
                <a:latin typeface="+mn-lt"/>
              </a:rPr>
              <a:t>Code design </a:t>
            </a:r>
          </a:p>
          <a:p>
            <a:endParaRPr lang="en-ZA" sz="2200" dirty="0">
              <a:latin typeface="Calibri Light" panose="020F0302020204030204" pitchFamily="34" charset="0"/>
            </a:endParaRPr>
          </a:p>
          <a:p>
            <a:endParaRPr lang="en-ZA" sz="2200" dirty="0"/>
          </a:p>
          <a:p>
            <a:endParaRPr lang="en-ZA" sz="2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B4D2DE-034C-43DE-B904-DBB520FA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64" y="562231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Content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2115998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6E09F6-F0ED-48CC-9F97-089DCF5F5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535076"/>
            <a:ext cx="11122470" cy="5084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dirty="0">
                <a:latin typeface="+mn-lt"/>
                <a:cs typeface="Calibri Light"/>
              </a:rPr>
              <a:t>The model will be run in </a:t>
            </a:r>
            <a:r>
              <a:rPr lang="en-US" b="1" dirty="0">
                <a:latin typeface="+mn-lt"/>
                <a:cs typeface="Calibri Light"/>
              </a:rPr>
              <a:t>R studio </a:t>
            </a:r>
            <a:r>
              <a:rPr lang="en-US" dirty="0">
                <a:latin typeface="+mn-lt"/>
                <a:cs typeface="Calibri Light"/>
              </a:rPr>
              <a:t>(version 4.2.0) running R statistical software (version 4.2.0). </a:t>
            </a:r>
            <a:endParaRPr lang="en-US" dirty="0">
              <a:latin typeface="+mn-lt"/>
            </a:endParaRPr>
          </a:p>
          <a:p>
            <a:pPr algn="just">
              <a:spcBef>
                <a:spcPts val="0"/>
              </a:spcBef>
            </a:pPr>
            <a:r>
              <a:rPr lang="en-US" dirty="0">
                <a:latin typeface="+mn-lt"/>
                <a:cs typeface="Calibri Light"/>
              </a:rPr>
              <a:t>The R package </a:t>
            </a:r>
            <a:r>
              <a:rPr lang="en-US" b="1" dirty="0">
                <a:latin typeface="+mn-lt"/>
                <a:cs typeface="Calibri Light"/>
              </a:rPr>
              <a:t>tidyverse</a:t>
            </a:r>
            <a:r>
              <a:rPr lang="en-US" dirty="0">
                <a:latin typeface="+mn-lt"/>
                <a:cs typeface="Calibri Light"/>
              </a:rPr>
              <a:t> (version 1.3.2) will be used.</a:t>
            </a:r>
          </a:p>
          <a:p>
            <a:pPr algn="just">
              <a:spcBef>
                <a:spcPts val="0"/>
              </a:spcBef>
            </a:pPr>
            <a:r>
              <a:rPr lang="en-ZA" dirty="0">
                <a:latin typeface="+mn-lt"/>
                <a:ea typeface="CMR10"/>
                <a:cs typeface="Calibri Light"/>
              </a:rPr>
              <a:t>F</a:t>
            </a:r>
            <a:r>
              <a:rPr lang="en-ZA" dirty="0">
                <a:effectLst/>
                <a:latin typeface="+mn-lt"/>
                <a:ea typeface="CMR10"/>
                <a:cs typeface="Calibri Light"/>
              </a:rPr>
              <a:t>unction calculates the rate of change in each state variable</a:t>
            </a:r>
          </a:p>
          <a:p>
            <a:pPr algn="just">
              <a:spcBef>
                <a:spcPts val="0"/>
              </a:spcBef>
            </a:pPr>
            <a:r>
              <a:rPr lang="en-ZA" dirty="0">
                <a:effectLst/>
                <a:latin typeface="+mn-lt"/>
                <a:ea typeface="CMR10"/>
                <a:cs typeface="Calibri Light"/>
              </a:rPr>
              <a:t>Ordinary Differential Equations (ODE’s)</a:t>
            </a:r>
            <a:r>
              <a:rPr lang="en-ZA" dirty="0">
                <a:latin typeface="+mn-lt"/>
                <a:ea typeface="CMR10"/>
                <a:cs typeface="Calibri Light"/>
              </a:rPr>
              <a:t> </a:t>
            </a:r>
            <a:endParaRPr lang="en-ZA" dirty="0">
              <a:effectLst/>
              <a:latin typeface="+mn-lt"/>
              <a:ea typeface="CMR10"/>
            </a:endParaRPr>
          </a:p>
          <a:p>
            <a:pPr algn="just">
              <a:spcBef>
                <a:spcPts val="0"/>
              </a:spcBef>
            </a:pPr>
            <a:endParaRPr lang="en-ZA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E64BD-891C-4D2E-A20C-E82C92B8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51" y="679963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Code design </a:t>
            </a:r>
          </a:p>
        </p:txBody>
      </p:sp>
    </p:spTree>
    <p:extLst>
      <p:ext uri="{BB962C8B-B14F-4D97-AF65-F5344CB8AC3E}">
        <p14:creationId xmlns:p14="http://schemas.microsoft.com/office/powerpoint/2010/main" val="2753754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10D1B7-940F-4164-8C7A-8F0E6190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34163"/>
            <a:ext cx="11122470" cy="5079063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L. Zhou, Y. Wang, Y. Xiao, and M. Y. Li, “Global dynamics of a discrete age-structured SIR epidemic model with applications to measles vaccination strategies,” Mathematical Biosciences 308, 27–37 (2019).</a:t>
            </a:r>
          </a:p>
          <a:p>
            <a:r>
              <a:rPr lang="en-ZA" sz="12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WHO Africa. Experts caution against stagnation of immunization coverage in Africa. 2019. Available at: </a:t>
            </a:r>
            <a:r>
              <a:rPr lang="en-ZA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3"/>
              </a:rPr>
              <a:t>https://www.afro.who.int/news/experts-caution-against-stagnationimmunization-coverage-africa</a:t>
            </a:r>
            <a:endParaRPr lang="en-ZA" sz="1200" u="sng" dirty="0">
              <a:solidFill>
                <a:srgbClr val="0563C1"/>
              </a:solidFill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S. Edward, E. Kitengeso Raymond, T. Kiria Gabriel, F. Nestory, G. Mwema Godfrey, and P. Mafarasa Arbogast,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 mathematical model for control and elimination of the transmission dynamics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Applied and Computational Mathematics 4, 396–408 (2015)</a:t>
            </a:r>
            <a:endParaRPr lang="en-ZA" sz="105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O. Peter, O. Afolabi, A. Victor, C. Akpan, and F. Oguntolu, “</a:t>
            </a:r>
            <a:r>
              <a:rPr lang="en-ZA" sz="110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Mathematical model for the control of measles</a:t>
            </a:r>
            <a:r>
              <a:rPr lang="en-ZA" sz="110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,” Journal of Applied Sciences and Environmental Management 22, 571 (2018).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Moss, W.J. and Griffin, D.E., 2006. Global measles elimination.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Nature Reviews Microbiology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4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(12), pp.900-908.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Battegay, R., Itin, C. and Itin, P., 2012. Dermatological signs and symptoms of measles: a prospective case series and comparison with the literature. Dermatology, 224(1), pp.1-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Enanoria, W.T., Liu, F., Zipprich, J., Harriman, K., Ackley, S., Blumberg, S., Worden, L. and Porco, T.C., 2016. The effect of contact investigations and public health interventions in the control and prevention of measles transmission: A simulation study. PloS one, 11(12), p.e0167160.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Centers for Disease Control and Prevention. Measles. Epidemiology and Prevention of Vaccine-Preventable Diseases. Hamborsky J, Kroger A, Wolfe S, eds. 13th ed. Washington D.C. Public Health Foundation, 2015.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Coale, A.J., 1957, January. How the age distribution of a human population is determined. In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Cold spring harbor symposia on quantitative biology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 (Vol. 22, pp. 83-89). Cold Spring Harbor Laboratory Press.</a:t>
            </a:r>
            <a:endParaRPr lang="en-ZA" sz="1000" dirty="0"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Zhang, Z., Qiao, X., Yang, S. and Jiang, X., 2018. Non-uniform distribution of contamination on composite insulators in HVDC transmission lines.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Applied Sciences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, </a:t>
            </a:r>
            <a:r>
              <a:rPr lang="en-ZA" sz="1050" i="1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8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(10), p.1962.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</a:rPr>
              <a:t>Marelli, A.J., Mackie, A.S., Ionescu-Ittu, R., Rahme, E. and Pilote, L., 2007. Congenital heart disease in the general population: changing prevalence and age distribution. Circulation, 115(2), pp.163-172</a:t>
            </a: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 OUTBREAK RESPONSE UNIT, DIVISION OF PUBLIC HEALTH SURVEILLANCE AND RESPONSE; CENTRE FOR VACCINE AND IMMUNOLOGY. 2002. 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  <a:hlinkClick r:id="rId4"/>
              </a:rPr>
              <a:t>https://www.nicd.ac.za/wpcontent/uploads/2022/06/Measles-Vaccine-FAQ-_20220608.pdf</a:t>
            </a:r>
            <a:endParaRPr lang="en-ZA" sz="1050" dirty="0">
              <a:effectLst/>
              <a:latin typeface="Calibri Light" panose="020F0302020204030204" pitchFamily="34" charset="0"/>
              <a:ea typeface="CMR10"/>
              <a:cs typeface="Arial" panose="020B0604020202020204" pitchFamily="34" charset="0"/>
            </a:endParaRPr>
          </a:p>
          <a:p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National Institute Communicable Diseases.</a:t>
            </a:r>
            <a:r>
              <a:rPr lang="en-ZA" sz="105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</a:t>
            </a:r>
            <a:r>
              <a:rPr lang="en-ZA" sz="1050" dirty="0">
                <a:effectLst/>
                <a:latin typeface="Calibri Light" panose="020F0302020204030204" pitchFamily="34" charset="0"/>
                <a:ea typeface="CMR10"/>
                <a:cs typeface="Arial" panose="020B0604020202020204" pitchFamily="34" charset="0"/>
              </a:rPr>
              <a:t>NNUAL MEASLES, RUBELLA AND CONGENITAL RUBELLA SURVEILLANCE REVIEW, SOUTH AFRICA, 2019 </a:t>
            </a:r>
            <a:endParaRPr lang="en-ZA" sz="1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1200" dirty="0">
              <a:latin typeface="Calibri Light" panose="020F03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67513-5BAC-439A-8E7A-291E03E5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5799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77"/>
              </a:rPr>
              <a:t>Photo by Stefan Els</a:t>
            </a:r>
          </a:p>
        </p:txBody>
      </p:sp>
      <p:sp>
        <p:nvSpPr>
          <p:cNvPr id="8" name="Round Single Corner of Rectangle ">
            <a:extLst>
              <a:ext uri="{FF2B5EF4-FFF2-40B4-BE49-F238E27FC236}">
                <a16:creationId xmlns:a16="http://schemas.microsoft.com/office/drawing/2014/main" id="{561B2678-953E-574F-8E5B-68915EFCDE0C}"/>
              </a:ext>
            </a:extLst>
          </p:cNvPr>
          <p:cNvSpPr/>
          <p:nvPr/>
        </p:nvSpPr>
        <p:spPr>
          <a:xfrm rot="5400000">
            <a:off x="977702" y="934850"/>
            <a:ext cx="1942572" cy="3370926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CF1B5E79-FCB3-8A42-B565-BEA241551A9E}"/>
              </a:ext>
            </a:extLst>
          </p:cNvPr>
          <p:cNvSpPr txBox="1"/>
          <p:nvPr/>
        </p:nvSpPr>
        <p:spPr>
          <a:xfrm>
            <a:off x="534088" y="1870249"/>
            <a:ext cx="3262408" cy="1633781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Thank you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Enkosi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77"/>
              </a:rPr>
              <a:t>Dankie</a:t>
            </a:r>
          </a:p>
        </p:txBody>
      </p:sp>
    </p:spTree>
    <p:extLst>
      <p:ext uri="{BB962C8B-B14F-4D97-AF65-F5344CB8AC3E}">
        <p14:creationId xmlns:p14="http://schemas.microsoft.com/office/powerpoint/2010/main" val="402867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68822-489E-E340-92A7-ED9395F04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853558" cy="4414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aleway Light"/>
                <a:cs typeface="Calibri Light"/>
              </a:rPr>
              <a:t>Measles is a Vaccine-Preventable Disease (VDP).</a:t>
            </a:r>
          </a:p>
          <a:p>
            <a:r>
              <a:rPr lang="en-US" dirty="0">
                <a:latin typeface="Raleway Light"/>
                <a:cs typeface="Calibri Light"/>
              </a:rPr>
              <a:t>90% of exposed susceptible individuals are exposed to measles.</a:t>
            </a:r>
          </a:p>
          <a:p>
            <a:r>
              <a:rPr lang="en-ZA" dirty="0">
                <a:latin typeface="Raleway Light"/>
                <a:cs typeface="Calibri Light"/>
              </a:rPr>
              <a:t>Incubation period: 10 – 14 days</a:t>
            </a:r>
            <a:endParaRPr lang="en-ZA" dirty="0"/>
          </a:p>
          <a:p>
            <a:r>
              <a:rPr lang="en-US" dirty="0">
                <a:latin typeface="Raleway Light"/>
                <a:cs typeface="Calibri Light"/>
              </a:rPr>
              <a:t>52,600 confirmed mortality cases</a:t>
            </a:r>
          </a:p>
          <a:p>
            <a:r>
              <a:rPr lang="en-US" dirty="0">
                <a:latin typeface="Raleway Light"/>
                <a:cs typeface="Calibri Light"/>
              </a:rPr>
              <a:t>Major cause of morbidity and mortality globally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22412-FF99-BE48-8752-7F3000AC3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Measles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FAB45-8872-BA46-9CC2-A3C28E06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4" y="683084"/>
            <a:ext cx="8328565" cy="1019176"/>
          </a:xfrm>
        </p:spPr>
        <p:txBody>
          <a:bodyPr>
            <a:normAutofit/>
          </a:bodyPr>
          <a:lstStyle/>
          <a:p>
            <a:r>
              <a:rPr lang="en-GB" sz="4200" dirty="0"/>
              <a:t>Introduction</a:t>
            </a:r>
          </a:p>
        </p:txBody>
      </p:sp>
      <p:pic>
        <p:nvPicPr>
          <p:cNvPr id="1026" name="Picture 2" descr="World faces 'perfect storm' for measles outbreak affecting children, WHO  warns | The Independent">
            <a:extLst>
              <a:ext uri="{FF2B5EF4-FFF2-40B4-BE49-F238E27FC236}">
                <a16:creationId xmlns:a16="http://schemas.microsoft.com/office/drawing/2014/main" id="{67F407D5-8E53-456A-B302-F62D0EE1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098626"/>
            <a:ext cx="4591050" cy="33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FA0D5-6730-4638-AF2C-6B48054DCC47}"/>
              </a:ext>
            </a:extLst>
          </p:cNvPr>
          <p:cNvSpPr txBox="1"/>
          <p:nvPr/>
        </p:nvSpPr>
        <p:spPr>
          <a:xfrm>
            <a:off x="7581900" y="5581650"/>
            <a:ext cx="3333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b="1" i="0" dirty="0">
                <a:solidFill>
                  <a:srgbClr val="222222"/>
                </a:solidFill>
                <a:effectLst/>
                <a:latin typeface="Indy Serif"/>
              </a:rPr>
              <a:t>Measles outbreak affecting children</a:t>
            </a:r>
          </a:p>
          <a:p>
            <a:r>
              <a:rPr lang="en-ZA" sz="1050" dirty="0"/>
              <a:t>https://www.independent.co.uk/news/health/measles-children-unicef-who-outbreaks-b2067129.html</a:t>
            </a:r>
          </a:p>
        </p:txBody>
      </p:sp>
    </p:spTree>
    <p:extLst>
      <p:ext uri="{BB962C8B-B14F-4D97-AF65-F5344CB8AC3E}">
        <p14:creationId xmlns:p14="http://schemas.microsoft.com/office/powerpoint/2010/main" val="5876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DC7A8-CB8D-4E62-BD42-DE1A766D06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Measles vaccination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C70789-E450-2218-2FCC-0D795275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B24D1-191E-B688-4601-C8A0F08FBEEE}"/>
              </a:ext>
            </a:extLst>
          </p:cNvPr>
          <p:cNvSpPr/>
          <p:nvPr/>
        </p:nvSpPr>
        <p:spPr>
          <a:xfrm>
            <a:off x="1465117" y="3482685"/>
            <a:ext cx="883227" cy="8832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ea typeface="+mn-lt"/>
                <a:cs typeface="+mn-lt"/>
              </a:rPr>
              <a:t>Measles Vaccine</a:t>
            </a:r>
            <a:endParaRPr lang="en-US" sz="14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759350-3BF0-5902-ACAD-C7E2B57F8112}"/>
              </a:ext>
            </a:extLst>
          </p:cNvPr>
          <p:cNvCxnSpPr/>
          <p:nvPr/>
        </p:nvCxnSpPr>
        <p:spPr>
          <a:xfrm>
            <a:off x="2344015" y="3919969"/>
            <a:ext cx="987136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87AF97-3DC4-A16B-3B82-5515413AAF89}"/>
              </a:ext>
            </a:extLst>
          </p:cNvPr>
          <p:cNvCxnSpPr/>
          <p:nvPr/>
        </p:nvCxnSpPr>
        <p:spPr>
          <a:xfrm>
            <a:off x="3326823" y="2997776"/>
            <a:ext cx="0" cy="23379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5F0804-E264-9AC7-1DBA-5E710A049630}"/>
              </a:ext>
            </a:extLst>
          </p:cNvPr>
          <p:cNvCxnSpPr/>
          <p:nvPr/>
        </p:nvCxnSpPr>
        <p:spPr>
          <a:xfrm>
            <a:off x="3331151" y="3002107"/>
            <a:ext cx="78797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B77D28-46DB-5832-CB0B-AB6AA600F534}"/>
              </a:ext>
            </a:extLst>
          </p:cNvPr>
          <p:cNvCxnSpPr/>
          <p:nvPr/>
        </p:nvCxnSpPr>
        <p:spPr>
          <a:xfrm>
            <a:off x="3326822" y="5361708"/>
            <a:ext cx="78797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F7563EB-9EB4-69A2-756C-5CA30A6C7869}"/>
              </a:ext>
            </a:extLst>
          </p:cNvPr>
          <p:cNvSpPr/>
          <p:nvPr/>
        </p:nvSpPr>
        <p:spPr>
          <a:xfrm>
            <a:off x="4145106" y="2603787"/>
            <a:ext cx="1238249" cy="77065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9771BE-DED3-7E01-2B25-FCB776AF1BEC}"/>
              </a:ext>
            </a:extLst>
          </p:cNvPr>
          <p:cNvSpPr/>
          <p:nvPr/>
        </p:nvSpPr>
        <p:spPr>
          <a:xfrm>
            <a:off x="4140777" y="4972050"/>
            <a:ext cx="1238248" cy="77065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6583B5-5753-DF13-C135-E9EC5E1A01F7}"/>
              </a:ext>
            </a:extLst>
          </p:cNvPr>
          <p:cNvCxnSpPr/>
          <p:nvPr/>
        </p:nvCxnSpPr>
        <p:spPr>
          <a:xfrm flipV="1">
            <a:off x="5383357" y="5366037"/>
            <a:ext cx="108238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2020B8-9C37-B6B5-C459-15E625A2B092}"/>
              </a:ext>
            </a:extLst>
          </p:cNvPr>
          <p:cNvSpPr/>
          <p:nvPr/>
        </p:nvSpPr>
        <p:spPr>
          <a:xfrm>
            <a:off x="6470072" y="5093275"/>
            <a:ext cx="1264226" cy="5715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C1CA75-79AC-A3C5-636E-0395B4881287}"/>
              </a:ext>
            </a:extLst>
          </p:cNvPr>
          <p:cNvCxnSpPr/>
          <p:nvPr/>
        </p:nvCxnSpPr>
        <p:spPr>
          <a:xfrm>
            <a:off x="5322742" y="3149310"/>
            <a:ext cx="1168976" cy="3377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68D95D-3B21-CB6D-9F8F-1E59B30A2689}"/>
              </a:ext>
            </a:extLst>
          </p:cNvPr>
          <p:cNvCxnSpPr/>
          <p:nvPr/>
        </p:nvCxnSpPr>
        <p:spPr>
          <a:xfrm flipV="1">
            <a:off x="5318411" y="2564821"/>
            <a:ext cx="1143001" cy="2164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883E0D0-9548-4C4F-80DF-D6F50F8589AC}"/>
              </a:ext>
            </a:extLst>
          </p:cNvPr>
          <p:cNvSpPr/>
          <p:nvPr/>
        </p:nvSpPr>
        <p:spPr>
          <a:xfrm>
            <a:off x="6500377" y="3218582"/>
            <a:ext cx="1203614" cy="5715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15CFE63-C165-D80A-BBD6-828D2464A2A9}"/>
              </a:ext>
            </a:extLst>
          </p:cNvPr>
          <p:cNvSpPr/>
          <p:nvPr/>
        </p:nvSpPr>
        <p:spPr>
          <a:xfrm>
            <a:off x="6470071" y="2261753"/>
            <a:ext cx="1203613" cy="56284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BA6188-6A64-635E-B61C-7499C5E9AD54}"/>
              </a:ext>
            </a:extLst>
          </p:cNvPr>
          <p:cNvSpPr txBox="1"/>
          <p:nvPr/>
        </p:nvSpPr>
        <p:spPr>
          <a:xfrm>
            <a:off x="4312227" y="2788227"/>
            <a:ext cx="95249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Vaccination Schedule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8E448-33AB-3DF2-01CA-6E6674D4E078}"/>
              </a:ext>
            </a:extLst>
          </p:cNvPr>
          <p:cNvSpPr txBox="1"/>
          <p:nvPr/>
        </p:nvSpPr>
        <p:spPr>
          <a:xfrm>
            <a:off x="4338204" y="5117523"/>
            <a:ext cx="103909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Public Health Intervention</a:t>
            </a:r>
            <a:endParaRPr lang="en-US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C1AF8D-41A4-210B-7DC7-04C932D433C4}"/>
              </a:ext>
            </a:extLst>
          </p:cNvPr>
          <p:cNvSpPr txBox="1"/>
          <p:nvPr/>
        </p:nvSpPr>
        <p:spPr>
          <a:xfrm>
            <a:off x="6580910" y="5152158"/>
            <a:ext cx="97847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Vaccination awareness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05EADD-24B3-A13B-8BBD-3F4B9DA03F3C}"/>
              </a:ext>
            </a:extLst>
          </p:cNvPr>
          <p:cNvSpPr txBox="1"/>
          <p:nvPr/>
        </p:nvSpPr>
        <p:spPr>
          <a:xfrm>
            <a:off x="6598227" y="2355272"/>
            <a:ext cx="9438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MMR 1 at 6 months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0760D6-6A2D-8193-6BF0-840A11BCC890}"/>
              </a:ext>
            </a:extLst>
          </p:cNvPr>
          <p:cNvSpPr txBox="1"/>
          <p:nvPr/>
        </p:nvSpPr>
        <p:spPr>
          <a:xfrm>
            <a:off x="6754089" y="3264477"/>
            <a:ext cx="9438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MMR 2 at 12 months</a:t>
            </a:r>
          </a:p>
        </p:txBody>
      </p:sp>
    </p:spTree>
    <p:extLst>
      <p:ext uri="{BB962C8B-B14F-4D97-AF65-F5344CB8AC3E}">
        <p14:creationId xmlns:p14="http://schemas.microsoft.com/office/powerpoint/2010/main" val="329567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19EE63-6D74-4DEA-9548-0E4DC7DD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10581724" cy="4414600"/>
          </a:xfrm>
        </p:spPr>
        <p:txBody>
          <a:bodyPr>
            <a:normAutofit/>
          </a:bodyPr>
          <a:lstStyle/>
          <a:p>
            <a:r>
              <a:rPr lang="en-ZA" dirty="0"/>
              <a:t>Age distribution</a:t>
            </a:r>
          </a:p>
          <a:p>
            <a:r>
              <a:rPr lang="en-ZA" dirty="0"/>
              <a:t>Non-uniformity in transmission rates</a:t>
            </a:r>
          </a:p>
          <a:p>
            <a:r>
              <a:rPr lang="en-US" dirty="0"/>
              <a:t>Application of measles vaccination strategies</a:t>
            </a:r>
          </a:p>
          <a:p>
            <a:r>
              <a:rPr lang="en-ZA" dirty="0"/>
              <a:t>Control of measles epidemics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7D8E-06D5-43D9-8130-9535A64D3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Discrete age structure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EAD54-4277-4755-9E37-26EDD083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588691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7016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84D30-9A8B-4593-8444-64EDB9E5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076" y="2707992"/>
            <a:ext cx="11570551" cy="12187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would </a:t>
            </a:r>
            <a:r>
              <a:rPr lang="en-US" sz="3600" b="1" dirty="0"/>
              <a:t>different vaccination</a:t>
            </a:r>
            <a:r>
              <a:rPr lang="en-US" sz="3600" dirty="0"/>
              <a:t> strategies </a:t>
            </a:r>
            <a:r>
              <a:rPr lang="en-US" sz="3600" b="1" dirty="0"/>
              <a:t>influence</a:t>
            </a:r>
            <a:r>
              <a:rPr lang="en-US" sz="3600" dirty="0"/>
              <a:t> the </a:t>
            </a:r>
            <a:r>
              <a:rPr lang="en-US" sz="3600" b="1" dirty="0"/>
              <a:t>transmission</a:t>
            </a:r>
            <a:r>
              <a:rPr lang="en-US" sz="3600" dirty="0"/>
              <a:t> of measles in population?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885FC6-020C-459F-9EB2-94E1265D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56" y="573638"/>
            <a:ext cx="8328565" cy="1019176"/>
          </a:xfrm>
        </p:spPr>
        <p:txBody>
          <a:bodyPr>
            <a:normAutofit/>
          </a:bodyPr>
          <a:lstStyle/>
          <a:p>
            <a:r>
              <a:rPr lang="en-ZA" sz="4200" dirty="0"/>
              <a:t>Research question </a:t>
            </a:r>
          </a:p>
        </p:txBody>
      </p:sp>
    </p:spTree>
    <p:extLst>
      <p:ext uri="{BB962C8B-B14F-4D97-AF65-F5344CB8AC3E}">
        <p14:creationId xmlns:p14="http://schemas.microsoft.com/office/powerpoint/2010/main" val="116804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29A85-5DDD-4050-A1FA-9E851409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754473"/>
            <a:ext cx="11122470" cy="51035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Investigate</a:t>
            </a:r>
            <a:r>
              <a:rPr lang="en-US" sz="3200" dirty="0"/>
              <a:t> the </a:t>
            </a:r>
            <a:r>
              <a:rPr lang="en-US" sz="3200" b="1" dirty="0"/>
              <a:t>Measles SEIR epidemic model </a:t>
            </a:r>
            <a:r>
              <a:rPr lang="en-US" sz="3200" dirty="0"/>
              <a:t>with </a:t>
            </a:r>
            <a:r>
              <a:rPr lang="en-US" sz="3200" b="1" dirty="0"/>
              <a:t>discrete</a:t>
            </a:r>
            <a:r>
              <a:rPr lang="en-US" sz="3200" dirty="0"/>
              <a:t> age groups to </a:t>
            </a:r>
            <a:r>
              <a:rPr lang="en-US" sz="3200" b="1" dirty="0"/>
              <a:t>understand</a:t>
            </a:r>
            <a:r>
              <a:rPr lang="en-US" sz="3200" dirty="0"/>
              <a:t> the transmission dynamics of an infectious disease in a host population with an </a:t>
            </a:r>
            <a:r>
              <a:rPr lang="en-US" sz="3200" b="1" dirty="0"/>
              <a:t>age structure</a:t>
            </a:r>
            <a:endParaRPr lang="en-ZA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76892-E380-4ED5-9F39-221103BB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2" y="637433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Aim of the research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269773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48874-C3FC-49E6-B904-73A3F6DDC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743" y="1704974"/>
            <a:ext cx="11122470" cy="241935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Formulate</a:t>
            </a:r>
            <a:r>
              <a:rPr lang="en-US" sz="3600" dirty="0">
                <a:solidFill>
                  <a:schemeClr val="tx1"/>
                </a:solidFill>
              </a:rPr>
              <a:t> a </a:t>
            </a:r>
            <a:r>
              <a:rPr lang="en-US" sz="3600" b="1" dirty="0">
                <a:solidFill>
                  <a:schemeClr val="tx1"/>
                </a:solidFill>
              </a:rPr>
              <a:t>mathematical model for measles vaccination</a:t>
            </a:r>
            <a:r>
              <a:rPr lang="en-US" sz="3600" dirty="0">
                <a:solidFill>
                  <a:schemeClr val="tx1"/>
                </a:solidFill>
              </a:rPr>
              <a:t> strategies and </a:t>
            </a:r>
            <a:r>
              <a:rPr lang="en-US" sz="3600" b="1" dirty="0">
                <a:solidFill>
                  <a:schemeClr val="tx1"/>
                </a:solidFill>
              </a:rPr>
              <a:t>transmission</a:t>
            </a:r>
            <a:r>
              <a:rPr lang="en-US" sz="3600" dirty="0">
                <a:solidFill>
                  <a:schemeClr val="tx1"/>
                </a:solidFill>
              </a:rPr>
              <a:t> dynamics.</a:t>
            </a:r>
            <a:endParaRPr lang="en-ZA" sz="36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DB13C-B4BB-48BD-B966-E3BD13D3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706543"/>
            <a:ext cx="8328565" cy="1019176"/>
          </a:xfrm>
        </p:spPr>
        <p:txBody>
          <a:bodyPr>
            <a:normAutofit/>
          </a:bodyPr>
          <a:lstStyle/>
          <a:p>
            <a:r>
              <a:rPr lang="en-US" sz="4200" dirty="0"/>
              <a:t>Main objective of the research</a:t>
            </a: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178499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3305BF-1E32-4323-85AA-4E77F6CE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1409700"/>
            <a:ext cx="11122470" cy="5103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To investigate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transmission dynamics of measles 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in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age-structured host 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population.</a:t>
            </a:r>
            <a:endParaRPr lang="en-ZA" sz="20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To study the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vaccination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 strategies for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measles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 with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discrete age structure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/>
              </a:rPr>
              <a:t>To </a:t>
            </a:r>
            <a:r>
              <a:rPr lang="en-ZA" sz="2000" b="1" dirty="0">
                <a:effectLst/>
                <a:latin typeface="+mn-lt"/>
                <a:ea typeface="CMBX10"/>
                <a:cs typeface="Arial"/>
              </a:rPr>
              <a:t>analyse South African measles data </a:t>
            </a:r>
            <a:r>
              <a:rPr lang="en-ZA" sz="2000" dirty="0">
                <a:effectLst/>
                <a:latin typeface="+mn-lt"/>
                <a:ea typeface="CMBX10"/>
                <a:cs typeface="Arial"/>
              </a:rPr>
              <a:t>and</a:t>
            </a:r>
            <a:r>
              <a:rPr lang="en-ZA" sz="2000" dirty="0">
                <a:latin typeface="+mn-lt"/>
                <a:ea typeface="CMBX10"/>
                <a:cs typeface="Arial"/>
              </a:rPr>
              <a:t> evaluate</a:t>
            </a:r>
            <a:r>
              <a:rPr lang="en-ZA" sz="2000" dirty="0">
                <a:effectLst/>
                <a:latin typeface="+mn-lt"/>
                <a:ea typeface="CMBX10"/>
                <a:cs typeface="Arial"/>
              </a:rPr>
              <a:t> </a:t>
            </a:r>
            <a:r>
              <a:rPr lang="en-ZA" sz="2000" dirty="0">
                <a:latin typeface="+mn-lt"/>
                <a:ea typeface="CMBX10"/>
                <a:cs typeface="Arial"/>
              </a:rPr>
              <a:t>the </a:t>
            </a:r>
            <a:r>
              <a:rPr lang="en-ZA" sz="2000" b="1" dirty="0">
                <a:latin typeface="+mn-lt"/>
                <a:ea typeface="CMBX10"/>
                <a:cs typeface="Arial"/>
              </a:rPr>
              <a:t>effectiveness</a:t>
            </a:r>
            <a:r>
              <a:rPr lang="en-ZA" sz="2000" dirty="0">
                <a:latin typeface="+mn-lt"/>
                <a:ea typeface="CMBX10"/>
                <a:cs typeface="Arial"/>
              </a:rPr>
              <a:t> </a:t>
            </a:r>
            <a:r>
              <a:rPr lang="en-ZA" sz="2000" b="1" dirty="0">
                <a:latin typeface="+mn-lt"/>
                <a:ea typeface="CMBX10"/>
                <a:cs typeface="Arial"/>
              </a:rPr>
              <a:t>of</a:t>
            </a:r>
            <a:r>
              <a:rPr lang="en-ZA" sz="2000" b="1" dirty="0">
                <a:effectLst/>
                <a:latin typeface="+mn-lt"/>
                <a:ea typeface="CMBX10"/>
                <a:cs typeface="Arial"/>
              </a:rPr>
              <a:t> various vaccination </a:t>
            </a:r>
            <a:r>
              <a:rPr lang="en-ZA" sz="2000" dirty="0">
                <a:effectLst/>
                <a:latin typeface="+mn-lt"/>
                <a:ea typeface="CMBX10"/>
                <a:cs typeface="Arial"/>
              </a:rPr>
              <a:t>strategies for the country's measles epidemic control.</a:t>
            </a:r>
            <a:endParaRPr lang="en-ZA" sz="2000" dirty="0">
              <a:latin typeface="+mn-lt"/>
              <a:ea typeface="DengXian" panose="02010600030101010101" pitchFamily="2" charset="-122"/>
              <a:cs typeface="Arial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To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compare the outcomes of various measles vaccination strategies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 recommended by NICD and the World Health Organization.</a:t>
            </a:r>
            <a:endParaRPr lang="en-ZA" sz="2000" dirty="0"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To utilize data on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measles incidence from South Africa 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released by The National Institute for Communicable Diseases, </a:t>
            </a:r>
            <a:r>
              <a:rPr lang="en-ZA" sz="2000" b="1" dirty="0">
                <a:effectLst/>
                <a:latin typeface="+mn-lt"/>
                <a:ea typeface="CMBX10"/>
                <a:cs typeface="Arial" panose="020B0604020202020204" pitchFamily="34" charset="0"/>
              </a:rPr>
              <a:t>develop an age-group vaccination model</a:t>
            </a:r>
            <a:r>
              <a:rPr lang="en-ZA" sz="2000" dirty="0">
                <a:effectLst/>
                <a:latin typeface="+mn-lt"/>
                <a:ea typeface="CMBX10"/>
                <a:cs typeface="Arial" panose="020B0604020202020204" pitchFamily="34" charset="0"/>
              </a:rPr>
              <a:t>.</a:t>
            </a:r>
            <a:endParaRPr lang="en-ZA" sz="2000" dirty="0">
              <a:effectLst/>
              <a:latin typeface="+mn-lt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ZA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24981C-4207-4FAB-9A5F-4ACADC6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51" y="541740"/>
            <a:ext cx="8328565" cy="1019176"/>
          </a:xfrm>
        </p:spPr>
        <p:txBody>
          <a:bodyPr>
            <a:noAutofit/>
          </a:bodyPr>
          <a:lstStyle/>
          <a:p>
            <a:r>
              <a:rPr lang="en-ZA" sz="4200" dirty="0"/>
              <a:t>Research objectives</a:t>
            </a:r>
            <a:br>
              <a:rPr lang="en-ZA" sz="4200" dirty="0"/>
            </a:br>
            <a:endParaRPr lang="en-ZA" sz="4200" dirty="0"/>
          </a:p>
        </p:txBody>
      </p:sp>
    </p:spTree>
    <p:extLst>
      <p:ext uri="{BB962C8B-B14F-4D97-AF65-F5344CB8AC3E}">
        <p14:creationId xmlns:p14="http://schemas.microsoft.com/office/powerpoint/2010/main" val="302448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Raleway SU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38192</TotalTime>
  <Words>1354</Words>
  <Application>Microsoft Office PowerPoint</Application>
  <PresentationFormat>Widescreen</PresentationFormat>
  <Paragraphs>126</Paragraphs>
  <Slides>22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Implementation of the age-structured SEIR epidemiology model for measles vaccination strategies  Ziyabukwa Mthi  Supervisor: Dr L. Bolton Co-supervisor: Mr. J. Bingham  Department of Mathematical Sciences Stellenbosch University South Africa 30 August 2022 </vt:lpstr>
      <vt:lpstr>Content</vt:lpstr>
      <vt:lpstr>Introduction</vt:lpstr>
      <vt:lpstr>Introduction</vt:lpstr>
      <vt:lpstr>Introduction</vt:lpstr>
      <vt:lpstr>Research question </vt:lpstr>
      <vt:lpstr>Aim of the research</vt:lpstr>
      <vt:lpstr>Main objective of the research</vt:lpstr>
      <vt:lpstr>Research objectives </vt:lpstr>
      <vt:lpstr>Study benefits 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Code design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Bolton, L, Dr [lbolton@sun.ac.za]</cp:lastModifiedBy>
  <cp:revision>1002</cp:revision>
  <dcterms:created xsi:type="dcterms:W3CDTF">2021-09-15T08:20:16Z</dcterms:created>
  <dcterms:modified xsi:type="dcterms:W3CDTF">2022-08-29T14:06:22Z</dcterms:modified>
</cp:coreProperties>
</file>